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2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" name="Shape 22"/>
          <p:cNvCxnSpPr/>
          <p:nvPr/>
        </p:nvCxnSpPr>
        <p:spPr>
          <a:xfrm>
            <a:off x="905744" y="434340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 rot="5400000">
            <a:off x="2583180" y="85514"/>
            <a:ext cx="4023360" cy="754380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91440" marR="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0000" marR="0" lvl="6" indent="-1443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0000" marR="0" lvl="7" indent="-1411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-1505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>
  <p:cSld name="Vertical Title and 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 rot="5400000">
            <a:off x="4649564" y="2306413"/>
            <a:ext cx="5759898" cy="19716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 rot="5400000">
            <a:off x="649063" y="391888"/>
            <a:ext cx="5759898" cy="58007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91440" marR="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0000" marR="0" lvl="6" indent="-1443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0000" marR="0" lvl="7" indent="-1411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-1505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91440" marR="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0000" marR="0" lvl="6" indent="-1443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0000" marR="0" lvl="7" indent="-1411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-1505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Shape 37"/>
          <p:cNvCxnSpPr/>
          <p:nvPr/>
        </p:nvCxnSpPr>
        <p:spPr>
          <a:xfrm>
            <a:off x="905744" y="434340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822960" y="1845734"/>
            <a:ext cx="3703320" cy="4023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91440" marR="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0000" marR="0" lvl="6" indent="-1443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0000" marR="0" lvl="7" indent="-1411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-1505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663440" y="1845735"/>
            <a:ext cx="3703320" cy="4023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91440" marR="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0000" marR="0" lvl="6" indent="-1443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0000" marR="0" lvl="7" indent="-1411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-1505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822960" y="2582334"/>
            <a:ext cx="3703320" cy="33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91440" marR="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0000" marR="0" lvl="6" indent="-1443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0000" marR="0" lvl="7" indent="-1411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-1505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4663440" y="1846052"/>
            <a:ext cx="3703320" cy="73628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4"/>
          </p:nvPr>
        </p:nvSpPr>
        <p:spPr>
          <a:xfrm>
            <a:off x="4663440" y="2582334"/>
            <a:ext cx="3703320" cy="3378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91440" marR="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0000" marR="0" lvl="6" indent="-1443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0000" marR="0" lvl="7" indent="-1411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-1505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>
  <p:cSld name="Content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600450" y="731520"/>
            <a:ext cx="4869180" cy="5257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91440" marR="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0000" marR="0" lvl="6" indent="-1443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0000" marR="0" lvl="7" indent="-1411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-1505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342900" y="2926080"/>
            <a:ext cx="2400300" cy="3379124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600450" y="6459786"/>
            <a:ext cx="348615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05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>
  <p:cSld name="Picture with Ca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pic" idx="2"/>
          </p:nvPr>
        </p:nvSpPr>
        <p:spPr>
          <a:xfrm>
            <a:off x="12" y="0"/>
            <a:ext cx="9143989" cy="4915076"/>
          </a:xfrm>
          <a:prstGeom prst="rect">
            <a:avLst/>
          </a:prstGeom>
          <a:solidFill>
            <a:srgbClr val="D2CDB0"/>
          </a:solidFill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822960" y="5907024"/>
            <a:ext cx="7589520" cy="594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7777"/>
              <a:buNone/>
              <a:defRPr sz="1800"/>
            </a:lvl2pPr>
            <a:lvl3pPr lvl="2" indent="0">
              <a:spcBef>
                <a:spcPts val="0"/>
              </a:spcBef>
              <a:buSzPct val="77777"/>
              <a:buNone/>
              <a:defRPr sz="1800"/>
            </a:lvl3pPr>
            <a:lvl4pPr lvl="3" indent="0">
              <a:spcBef>
                <a:spcPts val="0"/>
              </a:spcBef>
              <a:buSzPct val="77777"/>
              <a:buNone/>
              <a:defRPr sz="1800"/>
            </a:lvl4pPr>
            <a:lvl5pPr lvl="4" indent="0">
              <a:spcBef>
                <a:spcPts val="0"/>
              </a:spcBef>
              <a:buSzPct val="77777"/>
              <a:buNone/>
              <a:defRPr sz="1800"/>
            </a:lvl5pPr>
            <a:lvl6pPr lvl="5" indent="0">
              <a:spcBef>
                <a:spcPts val="0"/>
              </a:spcBef>
              <a:buSzPct val="77777"/>
              <a:buNone/>
              <a:defRPr sz="1800"/>
            </a:lvl6pPr>
            <a:lvl7pPr lvl="6" indent="0">
              <a:spcBef>
                <a:spcPts val="0"/>
              </a:spcBef>
              <a:buSzPct val="77777"/>
              <a:buNone/>
              <a:defRPr sz="1800"/>
            </a:lvl7pPr>
            <a:lvl8pPr lvl="7" indent="0">
              <a:spcBef>
                <a:spcPts val="0"/>
              </a:spcBef>
              <a:buSzPct val="77777"/>
              <a:buNone/>
              <a:defRPr sz="1800"/>
            </a:lvl8pPr>
            <a:lvl9pPr lvl="8" indent="0">
              <a:spcBef>
                <a:spcPts val="0"/>
              </a:spcBef>
              <a:buSzPct val="77777"/>
              <a:buNone/>
              <a:defRPr sz="1800"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91440" marR="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300000" marR="0" lvl="6" indent="-1443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500000" marR="0" lvl="7" indent="-1411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699999" marR="0" lvl="8" indent="-1505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1000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SzPct val="155555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SzPct val="77777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IN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IN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Shape 13"/>
          <p:cNvCxnSpPr/>
          <p:nvPr/>
        </p:nvCxnSpPr>
        <p:spPr>
          <a:xfrm>
            <a:off x="895149" y="1737845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508000" algn="l" rtl="0">
              <a:lnSpc>
                <a:spcPct val="85000"/>
              </a:lnSpc>
              <a:spcBef>
                <a:spcPts val="0"/>
              </a:spcBef>
              <a:buClr>
                <a:srgbClr val="262626"/>
              </a:buClr>
              <a:buSzPct val="100000"/>
              <a:buFont typeface="Calibri"/>
              <a:buNone/>
            </a:pPr>
            <a:r>
              <a:rPr lang="en-IN"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Dynamic Analysis of 3-DOF Planar Robotic Arm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Calibri"/>
              <a:buNone/>
            </a:pPr>
            <a:r>
              <a:rPr lang="en-IN"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MEGHDEEP JANA			150103082</a:t>
            </a:r>
            <a:br>
              <a:rPr lang="en-IN"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ROHAN AGARWAL			150103058</a:t>
            </a:r>
            <a:br>
              <a:rPr lang="en-IN"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SUHAS MASANA			1501030</a:t>
            </a:r>
            <a:r>
              <a:rPr lang="en-IN"/>
              <a:t>70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IN"/>
              <a:t>Static FEA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000" y="1777125"/>
            <a:ext cx="7687949" cy="438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/>
              <a:t>Finding Joint Angles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Using the equation of trajectory, x and y co-ordinates of the trajectory in time steps of 0.01 secs was found.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Using relation of joint angles </a:t>
            </a:r>
            <a:br>
              <a:rPr lang="en-IN" dirty="0"/>
            </a:br>
            <a:r>
              <a:rPr lang="en-IN" dirty="0"/>
              <a:t>with </a:t>
            </a:r>
            <a:r>
              <a:rPr lang="en-IN" dirty="0" err="1"/>
              <a:t>x,y</a:t>
            </a:r>
            <a:r>
              <a:rPr lang="en-IN" dirty="0"/>
              <a:t> the joint angles were</a:t>
            </a:r>
            <a:br>
              <a:rPr lang="en-IN" dirty="0"/>
            </a:br>
            <a:r>
              <a:rPr lang="en-IN" dirty="0"/>
              <a:t>found in time steps of </a:t>
            </a:r>
            <a:br>
              <a:rPr lang="en-IN" dirty="0"/>
            </a:br>
            <a:r>
              <a:rPr lang="en-IN" dirty="0"/>
              <a:t>0.01secs.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Link 3 is taken parallel to be </a:t>
            </a:r>
            <a:br>
              <a:rPr lang="en-IN" dirty="0"/>
            </a:br>
            <a:r>
              <a:rPr lang="en-IN" dirty="0"/>
              <a:t>x-axis.</a:t>
            </a:r>
          </a:p>
          <a:p>
            <a:pPr marL="457200" lvl="0" indent="-3556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The joint angular velocities</a:t>
            </a:r>
            <a:br>
              <a:rPr lang="en-IN" dirty="0"/>
            </a:br>
            <a:r>
              <a:rPr lang="en-IN" dirty="0"/>
              <a:t>and angular acceleration were</a:t>
            </a:r>
            <a:br>
              <a:rPr lang="en-IN" dirty="0"/>
            </a:br>
            <a:r>
              <a:rPr lang="en-IN" dirty="0"/>
              <a:t>found using MATLAB’s inbuilt</a:t>
            </a:r>
            <a:br>
              <a:rPr lang="en-IN" dirty="0"/>
            </a:br>
            <a:r>
              <a:rPr lang="en-IN" dirty="0"/>
              <a:t>function </a:t>
            </a:r>
            <a:r>
              <a:rPr lang="en-IN" i="1" dirty="0"/>
              <a:t>diff</a:t>
            </a:r>
            <a:r>
              <a:rPr lang="en-IN" dirty="0"/>
              <a:t>.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700" y="2791475"/>
            <a:ext cx="4559100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/>
              <a:t>Joint Angles - q1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9804"/>
            <a:ext cx="8839202" cy="4167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/>
              <a:t>Joint Angles - q2</a:t>
            </a:r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0" y="1701908"/>
            <a:ext cx="9144001" cy="4310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822960" y="105329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Joint Angles - q3</a:t>
            </a:r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l="-3000" r="2999"/>
          <a:stretch/>
        </p:blipFill>
        <p:spPr>
          <a:xfrm>
            <a:off x="649050" y="1651225"/>
            <a:ext cx="7543799" cy="46815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822960" y="105329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Joint Angular Speed - q1dot</a:t>
            </a: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38" y="1845725"/>
            <a:ext cx="8859326" cy="43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/>
              <a:t>Joint Angular Speed - q2dot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75" y="1845725"/>
            <a:ext cx="8678051" cy="43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/>
              <a:t>Joint Angular Speed - q3dot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00" y="1889800"/>
            <a:ext cx="8474326" cy="43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/>
              <a:t>Joint Angular Acceleration - q1doubledot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50" y="1845725"/>
            <a:ext cx="8496776" cy="43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Joint Angular Acceleration - q2doubledot</a:t>
            </a:r>
          </a:p>
        </p:txBody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50" y="1845725"/>
            <a:ext cx="8542100" cy="43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800110" y="288860"/>
            <a:ext cx="7543800" cy="874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0480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Calibri"/>
              <a:buNone/>
            </a:pPr>
            <a:r>
              <a:rPr lang="en-IN"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Contents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800100" y="1797800"/>
            <a:ext cx="7543800" cy="4607100"/>
          </a:xfrm>
          <a:prstGeom prst="rect">
            <a:avLst/>
          </a:prstGeom>
          <a:noFill/>
          <a:ln>
            <a:noFill/>
          </a:ln>
        </p:spPr>
        <p:txBody>
          <a:bodyPr wrap="square" lIns="0" tIns="45700" rIns="0" bIns="45700" anchor="t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IN" sz="1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Objective</a:t>
            </a:r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IN" sz="1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Introduction</a:t>
            </a:r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IN" sz="1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Trajectory of motion</a:t>
            </a:r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IN" sz="1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Physical Model</a:t>
            </a:r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IN" sz="1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Finite Element Analyisis</a:t>
            </a:r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IN" sz="1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900"/>
              <a:t>Mathematical Model</a:t>
            </a:r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IN" sz="1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IN" sz="1900"/>
              <a:t>Joint Parameters</a:t>
            </a:r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IN" sz="1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Results</a:t>
            </a:r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IN" sz="1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IN" sz="1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Joint Angular Acceleration - q3doubledot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75" y="1845725"/>
            <a:ext cx="8504525" cy="431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/>
              <a:t>Mathematical Model</a:t>
            </a:r>
          </a:p>
        </p:txBody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Euler-Lagrange equation was used to derive the equation of motion of the 3DOF planar arm.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Only interactive inertia torque, </a:t>
            </a:r>
            <a:r>
              <a:rPr lang="en-IN" dirty="0" err="1"/>
              <a:t>centrifugual</a:t>
            </a:r>
            <a:r>
              <a:rPr lang="en-IN" dirty="0"/>
              <a:t> and </a:t>
            </a:r>
            <a:r>
              <a:rPr lang="en-IN" dirty="0" err="1"/>
              <a:t>coriolis</a:t>
            </a:r>
            <a:r>
              <a:rPr lang="en-IN" dirty="0"/>
              <a:t> torque contribute to equation of motion.</a:t>
            </a:r>
            <a:br>
              <a:rPr lang="en-IN" dirty="0"/>
            </a:br>
            <a:endParaRPr lang="en-IN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Potential Energy has no change with joint parameters as: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Links are rigid.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Links move in one plane.</a:t>
            </a:r>
          </a:p>
        </p:txBody>
      </p:sp>
      <p:pic>
        <p:nvPicPr>
          <p:cNvPr id="236" name="Shape 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749" y="2486380"/>
            <a:ext cx="2271431" cy="684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Equation of motion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</a:pPr>
            <a:r>
              <a:rPr lang="en-IN"/>
              <a:t>Equation of motion was derived to be, for motor 1 torque:</a:t>
            </a:r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0" y="2397350"/>
            <a:ext cx="5959526" cy="38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/>
              <a:t>Equation of motion</a:t>
            </a: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</a:pPr>
            <a:r>
              <a:rPr lang="en-IN"/>
              <a:t>For Motor 2 torque: 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425" y="2466300"/>
            <a:ext cx="5940001" cy="37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Equation of motion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</a:pPr>
            <a:r>
              <a:rPr lang="en-IN"/>
              <a:t>For Motor 3 torque: 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075" y="2485775"/>
            <a:ext cx="7188676" cy="3301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dirty="0"/>
              <a:t>Output Torques - T1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822960" y="1827164"/>
            <a:ext cx="7543800" cy="402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>
              <a:spcBef>
                <a:spcPts val="0"/>
              </a:spcBef>
              <a:buSzPct val="100000"/>
            </a:pPr>
            <a:r>
              <a:rPr lang="en-IN" dirty="0"/>
              <a:t>Using equation of motion, the Torque Curves were found to be: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225" y="2206025"/>
            <a:ext cx="8111776" cy="413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/>
              <a:t>Output Torques - T2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00" y="1878438"/>
            <a:ext cx="8474326" cy="41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/>
              <a:t>Output Torques - T3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89804"/>
            <a:ext cx="8839202" cy="4167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/>
              <a:t>Result Analysis</a:t>
            </a:r>
          </a:p>
        </p:txBody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From FEA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The stresses in static loading condition (own weight) were found to be in feasible range.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Highest stress concentration were found at joint pins.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From Mathematical Modelling</a:t>
            </a: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Torque parameters were found and can be used to actuate the motion of the motors at each joint.</a:t>
            </a:r>
          </a:p>
          <a:p>
            <a:pPr marL="914400" lvl="1" indent="-3429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The spike in the graph has arrived due to approximation error in MATLAB’s inbuilt function </a:t>
            </a:r>
            <a:r>
              <a:rPr lang="en-IN" i="1" dirty="0" err="1"/>
              <a:t>fsolve</a:t>
            </a:r>
            <a:r>
              <a:rPr lang="en-IN" dirty="0"/>
              <a:t> while finding joint angles q1, q2 and q3 and later amplified this spike due to approximation error in MATLAB’s inbuilt function </a:t>
            </a:r>
            <a:r>
              <a:rPr lang="en-IN" i="1" dirty="0"/>
              <a:t>diff</a:t>
            </a:r>
            <a:r>
              <a:rPr lang="en-IN" dirty="0"/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/>
              <a:t>Conclusion</a:t>
            </a:r>
          </a:p>
        </p:txBody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The equation of trajectory was taken as circular trajectory for the given application.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Physical Modelling and FEA was done to ensure that the assumed link properties are within material limits.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Joint angles and other parameters were found by using trajectory equation and geometry.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Equation of motion was derived using Euler-Lagrange Equation.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Torque curves were obtained by putting the values of joint parameters into the equation of motion.</a:t>
            </a:r>
          </a:p>
          <a:p>
            <a:pPr marL="457200" lvl="0" indent="-3556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Results were plotted and analysed.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0480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Calibri"/>
              <a:buNone/>
            </a:pPr>
            <a:r>
              <a:rPr lang="en-IN"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822950" y="1845725"/>
            <a:ext cx="8724000" cy="4023300"/>
          </a:xfrm>
          <a:prstGeom prst="rect">
            <a:avLst/>
          </a:prstGeom>
          <a:noFill/>
          <a:ln>
            <a:noFill/>
          </a:ln>
        </p:spPr>
        <p:txBody>
          <a:bodyPr wrap="square" lIns="0" tIns="45700" rIns="0" bIns="45700" anchor="t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IN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Understanding the application of robotic arm in IR Physiotherapy.</a:t>
            </a:r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IN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Deriving equation of trajectory for the above application.</a:t>
            </a:r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IN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Assuming links and joint physical properties and making a physical  model.</a:t>
            </a:r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IN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Finite element analysis to check if the assumed parameters maintain a </a:t>
            </a:r>
            <a:br>
              <a:rPr lang="en-IN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IN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 	factor of safety.</a:t>
            </a:r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IN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Deriving the equation of motion.</a:t>
            </a:r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-IN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Result analysis.</a:t>
            </a:r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/>
              <a:buNone/>
            </a:pPr>
            <a:endParaRPr sz="20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/>
              <a:t>References</a:t>
            </a:r>
          </a:p>
        </p:txBody>
      </p:sp>
      <p:sp>
        <p:nvSpPr>
          <p:cNvPr id="294" name="Shape 294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Jolly Shah, </a:t>
            </a:r>
            <a:r>
              <a:rPr lang="en-IN" dirty="0" err="1"/>
              <a:t>Prof.</a:t>
            </a:r>
            <a:r>
              <a:rPr lang="en-IN" dirty="0"/>
              <a:t> S. S. Rattan, </a:t>
            </a:r>
            <a:r>
              <a:rPr lang="en-IN" dirty="0" err="1"/>
              <a:t>Prof.</a:t>
            </a:r>
            <a:r>
              <a:rPr lang="en-IN" dirty="0"/>
              <a:t> B. C. </a:t>
            </a:r>
            <a:r>
              <a:rPr lang="en-IN" dirty="0" err="1"/>
              <a:t>Nakra</a:t>
            </a:r>
            <a:r>
              <a:rPr lang="en-IN" dirty="0"/>
              <a:t>, Dynamic Analysis of 2 link robot manipulator for control design using computed torque control, International Journal of Research in Computer Applications and Robotics, Jan 2015; ISSN 2320-7345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 err="1"/>
              <a:t>Dr.</a:t>
            </a:r>
            <a:r>
              <a:rPr lang="en-IN" dirty="0"/>
              <a:t> Claudio Melchiorri, Dynamic Model of Robot manipulators: </a:t>
            </a:r>
            <a:r>
              <a:rPr lang="en-IN" dirty="0" err="1"/>
              <a:t>Lagrangian</a:t>
            </a:r>
            <a:r>
              <a:rPr lang="en-IN" dirty="0"/>
              <a:t> Approach, DEI, University of Bologna.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 err="1"/>
              <a:t>Dr.</a:t>
            </a:r>
            <a:r>
              <a:rPr lang="en-IN" dirty="0"/>
              <a:t> Ravi Kumar </a:t>
            </a:r>
            <a:r>
              <a:rPr lang="en-IN" dirty="0" err="1"/>
              <a:t>Mandava,Dr</a:t>
            </a:r>
            <a:r>
              <a:rPr lang="en-IN" dirty="0"/>
              <a:t>. Pandu </a:t>
            </a:r>
            <a:r>
              <a:rPr lang="en-IN" dirty="0" err="1"/>
              <a:t>Ranga</a:t>
            </a:r>
            <a:r>
              <a:rPr lang="en-IN" dirty="0"/>
              <a:t> </a:t>
            </a:r>
            <a:r>
              <a:rPr lang="en-IN" dirty="0" err="1"/>
              <a:t>Vundavalli</a:t>
            </a:r>
            <a:r>
              <a:rPr lang="en-IN" dirty="0"/>
              <a:t>, Design of PID Controllers for 4-DOF Planar and Spatial Manipulators, International Conference on Robotics, Automation, Control and Embedded Systems - RACE, February,2015.</a:t>
            </a:r>
          </a:p>
          <a:p>
            <a:pPr marL="457200" lvl="0" indent="-3556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Remotely Driven 2DOF Arm - </a:t>
            </a:r>
            <a:r>
              <a:rPr lang="en-IN" dirty="0" err="1"/>
              <a:t>Langrangian</a:t>
            </a:r>
            <a:r>
              <a:rPr lang="en-IN" dirty="0"/>
              <a:t> Dynamics, Asada and </a:t>
            </a:r>
            <a:r>
              <a:rPr lang="en-IN" dirty="0" err="1"/>
              <a:t>Slotine</a:t>
            </a:r>
            <a:r>
              <a:rPr lang="en-IN" dirty="0"/>
              <a:t>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00" y="1526350"/>
            <a:ext cx="8710400" cy="38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-30480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SzPct val="100000"/>
              <a:buFont typeface="Calibri"/>
              <a:buNone/>
            </a:pPr>
            <a:r>
              <a:rPr lang="en-IN"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  <a:noFill/>
          <a:ln>
            <a:noFill/>
          </a:ln>
        </p:spPr>
        <p:txBody>
          <a:bodyPr wrap="square" lIns="0" tIns="45700" rIns="0" bIns="45700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800" dirty="0"/>
              <a:t>A robotic arm is a type of mechanical arm, usually programmable, with similar functions to a human arm. The links of such a manipulator are connected by joints allowing either rotational motion (such as in an articulated robot) or translational (linear) displacement.</a:t>
            </a:r>
            <a:br>
              <a:rPr lang="en-IN" sz="1800" dirty="0"/>
            </a:br>
            <a:endParaRPr lang="en-IN" sz="1800" dirty="0"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 panose="020B0604020202020204" pitchFamily="34" charset="0"/>
              <a:buChar char="•"/>
            </a:pPr>
            <a:r>
              <a:rPr lang="en-IN" sz="1800" dirty="0"/>
              <a:t>A robot manipulator is constructed using rigid links connected by joints with one fixed end and one free end to perform a given task. The joints to this robotic manipulator are the movable components, which enables relative motion between the adjoining links.</a:t>
            </a:r>
            <a:br>
              <a:rPr lang="en-IN" sz="1800" dirty="0"/>
            </a:br>
            <a:endParaRPr lang="en-IN" sz="1800" dirty="0"/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sz="1800" dirty="0"/>
              <a:t>We have to analyse a robotic arm with application in physiotherapy for automating IR Therapy.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/>
              <a:t>Introduction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For the application of IR physiotherapy we have taken a 3 DOF robotic arm.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2 DOF to make the IR Emitter reach the target spot, and the 3rd DOF to keep the IR Emitter in a particular constant orientation with respect to the target spot.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The trajectory of motion that we will be using for our End-effector ( IR Emitter) is a circular trajectory.</a:t>
            </a:r>
            <a:br>
              <a:rPr lang="en-IN" dirty="0"/>
            </a:br>
            <a:endParaRPr lang="en-IN" dirty="0"/>
          </a:p>
          <a:p>
            <a:pPr marL="457200" lvl="0" indent="-3556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The RPM for it is taken to be 15 RPM. </a:t>
            </a: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l="12850" t="-4350" r="20633" b="4349"/>
          <a:stretch/>
        </p:blipFill>
        <p:spPr>
          <a:xfrm>
            <a:off x="5622025" y="3989425"/>
            <a:ext cx="2926299" cy="230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/>
              <a:t>Trajectory of motion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822950" y="1845725"/>
            <a:ext cx="7543800" cy="4211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Trajectory has been defined as a</a:t>
            </a:r>
            <a:br>
              <a:rPr lang="en-IN" dirty="0"/>
            </a:br>
            <a:r>
              <a:rPr lang="en-IN" dirty="0"/>
              <a:t>circle for the given application.</a:t>
            </a:r>
            <a:br>
              <a:rPr lang="en-IN" dirty="0"/>
            </a:br>
            <a:endParaRPr lang="en-IN" dirty="0"/>
          </a:p>
          <a:p>
            <a:pPr marL="457200" lvl="0" indent="-3556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equation for circle is:</a:t>
            </a:r>
          </a:p>
          <a:p>
            <a:pPr lv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  <a:p>
            <a:pPr lv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  <a:p>
            <a:pPr lv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IN" dirty="0" smtClean="0"/>
          </a:p>
          <a:p>
            <a:pPr lv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IN" dirty="0"/>
          </a:p>
          <a:p>
            <a:pPr lv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IN" dirty="0" smtClean="0"/>
          </a:p>
          <a:p>
            <a:pPr lv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  <a:p>
            <a:pPr lv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  <a:p>
            <a:pPr marL="342900" lvl="0" indent="-3429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IN" dirty="0"/>
              <a:t>     	taking joint 1 as the origin</a:t>
            </a:r>
          </a:p>
          <a:p>
            <a:pPr lv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  <a:p>
            <a:pPr lvl="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725" y="1873450"/>
            <a:ext cx="4318841" cy="40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950" y="3037962"/>
            <a:ext cx="3976875" cy="18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/>
              <a:t>Physical Model - Solidworks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0" y="1889800"/>
            <a:ext cx="8170897" cy="40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/>
              <a:t>Physical Model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822959" y="1845734"/>
            <a:ext cx="7543800" cy="40233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Link lengths were assumed keeping in mind the average human arm lengths.</a:t>
            </a:r>
            <a:br>
              <a:rPr lang="en-IN" dirty="0"/>
            </a:br>
            <a:endParaRPr lang="en-IN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Link breadth and thickness were also assumed.</a:t>
            </a:r>
            <a:br>
              <a:rPr lang="en-IN" dirty="0"/>
            </a:br>
            <a:endParaRPr lang="en-IN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 err="1"/>
              <a:t>Solidworks</a:t>
            </a:r>
            <a:r>
              <a:rPr lang="en-IN" dirty="0"/>
              <a:t> model was made using the assumed parameters.</a:t>
            </a:r>
            <a:br>
              <a:rPr lang="en-IN" dirty="0"/>
            </a:br>
            <a:endParaRPr lang="en-IN" dirty="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Material of links were taken as 1060 Aluminium alloy because of its light weight and durability compromise.</a:t>
            </a:r>
            <a:br>
              <a:rPr lang="en-IN" dirty="0"/>
            </a:br>
            <a:endParaRPr lang="en-IN" dirty="0"/>
          </a:p>
          <a:p>
            <a:pPr marL="457200" lvl="0" indent="-355600" rtl="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IN" dirty="0"/>
              <a:t>Further, FEA was done to check if the stresses are exceeding the limits.</a:t>
            </a:r>
          </a:p>
          <a:p>
            <a:pPr lv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822960" y="286604"/>
            <a:ext cx="7543800" cy="1450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/>
              <a:t>Static FEA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00" y="1878976"/>
            <a:ext cx="8339200" cy="44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671</Words>
  <Application>Microsoft Office PowerPoint</Application>
  <PresentationFormat>On-screen Show (4:3)</PresentationFormat>
  <Paragraphs>98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Retrospect</vt:lpstr>
      <vt:lpstr>Dynamic Analysis of 3-DOF Planar Robotic Arm</vt:lpstr>
      <vt:lpstr>Contents</vt:lpstr>
      <vt:lpstr>Objective</vt:lpstr>
      <vt:lpstr>Introduction</vt:lpstr>
      <vt:lpstr>Introduction</vt:lpstr>
      <vt:lpstr>Trajectory of motion</vt:lpstr>
      <vt:lpstr>Physical Model - Solidworks</vt:lpstr>
      <vt:lpstr>Physical Model</vt:lpstr>
      <vt:lpstr>Static FEA</vt:lpstr>
      <vt:lpstr>Static FEA</vt:lpstr>
      <vt:lpstr>Finding Joint Angles</vt:lpstr>
      <vt:lpstr>Joint Angles - q1</vt:lpstr>
      <vt:lpstr>Joint Angles - q2</vt:lpstr>
      <vt:lpstr>Joint Angles - q3</vt:lpstr>
      <vt:lpstr>Joint Angular Speed - q1dot</vt:lpstr>
      <vt:lpstr>Joint Angular Speed - q2dot</vt:lpstr>
      <vt:lpstr>Joint Angular Speed - q3dot</vt:lpstr>
      <vt:lpstr>Joint Angular Acceleration - q1doubledot</vt:lpstr>
      <vt:lpstr>Joint Angular Acceleration - q2doubledot</vt:lpstr>
      <vt:lpstr>Joint Angular Acceleration - q3doubledot</vt:lpstr>
      <vt:lpstr>Mathematical Model</vt:lpstr>
      <vt:lpstr>Equation of motion</vt:lpstr>
      <vt:lpstr>Equation of motion</vt:lpstr>
      <vt:lpstr>Equation of motion</vt:lpstr>
      <vt:lpstr>Output Torques - T1</vt:lpstr>
      <vt:lpstr>Output Torques - T2</vt:lpstr>
      <vt:lpstr>Output Torques - T3</vt:lpstr>
      <vt:lpstr>Result Analysis</vt:lpstr>
      <vt:lpstr>Conclusion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Analysis of 3-DOF Planar Robotic Arm</dc:title>
  <dc:creator>Meghdeep Jana</dc:creator>
  <cp:lastModifiedBy>Meghdeep Jana</cp:lastModifiedBy>
  <cp:revision>2</cp:revision>
  <dcterms:modified xsi:type="dcterms:W3CDTF">2017-11-18T04:22:40Z</dcterms:modified>
</cp:coreProperties>
</file>